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71" r:id="rId3"/>
    <p:sldId id="264" r:id="rId4"/>
    <p:sldId id="267" r:id="rId5"/>
    <p:sldId id="268" r:id="rId6"/>
    <p:sldId id="269" r:id="rId7"/>
    <p:sldId id="270" r:id="rId8"/>
    <p:sldId id="265" r:id="rId9"/>
    <p:sldId id="266" r:id="rId10"/>
    <p:sldId id="262"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83" autoAdjust="0"/>
  </p:normalViewPr>
  <p:slideViewPr>
    <p:cSldViewPr snapToGrid="0">
      <p:cViewPr varScale="1">
        <p:scale>
          <a:sx n="91" d="100"/>
          <a:sy n="91"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1EA99-D597-426B-B938-B7B46F1D2ED9}" type="datetimeFigureOut">
              <a:rPr lang="en-US" smtClean="0"/>
              <a:t>3/26/2022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15ACB-DC9C-4CD5-AD31-E78BD5E11CFE}" type="slidenum">
              <a:rPr lang="en-US" smtClean="0"/>
              <a:t>‹#›</a:t>
            </a:fld>
            <a:endParaRPr lang="en-US"/>
          </a:p>
        </p:txBody>
      </p:sp>
    </p:spTree>
    <p:extLst>
      <p:ext uri="{BB962C8B-B14F-4D97-AF65-F5344CB8AC3E}">
        <p14:creationId xmlns:p14="http://schemas.microsoft.com/office/powerpoint/2010/main" val="189395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7CA36-12E8-4842-9951-438E9F99C038}" type="slidenum">
              <a:rPr lang="en-US" smtClean="0"/>
              <a:t>2</a:t>
            </a:fld>
            <a:endParaRPr lang="en-US"/>
          </a:p>
        </p:txBody>
      </p:sp>
    </p:spTree>
    <p:extLst>
      <p:ext uri="{BB962C8B-B14F-4D97-AF65-F5344CB8AC3E}">
        <p14:creationId xmlns:p14="http://schemas.microsoft.com/office/powerpoint/2010/main" val="408844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 239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Buddha’s Words, An Anthology of Discourses from the Pali Canon. Edited and introduced by Bhikkhu Bodhi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TimesNewRomanPS-BoldMT"/>
              </a:rPr>
              <a:t>VII. THE PATH TO LIBERATION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0" u="none" strike="noStrike" baseline="0" dirty="0">
                <a:latin typeface="TimesNewRomanPS-BoldMT"/>
              </a:rPr>
              <a:t>2. ANALYSIS OF THE EIGHTFOLD PATH</a:t>
            </a:r>
          </a:p>
          <a:p>
            <a:r>
              <a:rPr lang="en-US" sz="1800" b="0" i="0" u="none" strike="noStrike" baseline="0" dirty="0">
                <a:latin typeface="TimesNewRomanPSMT"/>
              </a:rPr>
              <a:t>(SN 45:8; V 8–10)</a:t>
            </a:r>
            <a:endParaRPr lang="en-US" dirty="0"/>
          </a:p>
        </p:txBody>
      </p:sp>
      <p:sp>
        <p:nvSpPr>
          <p:cNvPr id="4" name="Slide Number Placeholder 3"/>
          <p:cNvSpPr>
            <a:spLocks noGrp="1"/>
          </p:cNvSpPr>
          <p:nvPr>
            <p:ph type="sldNum" sz="quarter" idx="5"/>
          </p:nvPr>
        </p:nvSpPr>
        <p:spPr/>
        <p:txBody>
          <a:bodyPr/>
          <a:lstStyle/>
          <a:p>
            <a:fld id="{35515ACB-DC9C-4CD5-AD31-E78BD5E11CFE}" type="slidenum">
              <a:rPr lang="en-US" smtClean="0"/>
              <a:t>3</a:t>
            </a:fld>
            <a:endParaRPr lang="en-US"/>
          </a:p>
        </p:txBody>
      </p:sp>
    </p:spTree>
    <p:extLst>
      <p:ext uri="{BB962C8B-B14F-4D97-AF65-F5344CB8AC3E}">
        <p14:creationId xmlns:p14="http://schemas.microsoft.com/office/powerpoint/2010/main" val="392427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15ACB-DC9C-4CD5-AD31-E78BD5E11CFE}" type="slidenum">
              <a:rPr lang="en-US" smtClean="0"/>
              <a:t>4</a:t>
            </a:fld>
            <a:endParaRPr lang="en-US"/>
          </a:p>
        </p:txBody>
      </p:sp>
    </p:spTree>
    <p:extLst>
      <p:ext uri="{BB962C8B-B14F-4D97-AF65-F5344CB8AC3E}">
        <p14:creationId xmlns:p14="http://schemas.microsoft.com/office/powerpoint/2010/main" val="83417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can cause to arise in self an element that is opposite to the arisen negative element. So cause compassion to arise when experiencing anger. </a:t>
            </a:r>
          </a:p>
        </p:txBody>
      </p:sp>
      <p:sp>
        <p:nvSpPr>
          <p:cNvPr id="4" name="Slide Number Placeholder 3"/>
          <p:cNvSpPr>
            <a:spLocks noGrp="1"/>
          </p:cNvSpPr>
          <p:nvPr>
            <p:ph type="sldNum" sz="quarter" idx="5"/>
          </p:nvPr>
        </p:nvSpPr>
        <p:spPr/>
        <p:txBody>
          <a:bodyPr/>
          <a:lstStyle/>
          <a:p>
            <a:fld id="{35515ACB-DC9C-4CD5-AD31-E78BD5E11CFE}" type="slidenum">
              <a:rPr lang="en-US" smtClean="0"/>
              <a:t>5</a:t>
            </a:fld>
            <a:endParaRPr lang="en-US"/>
          </a:p>
        </p:txBody>
      </p:sp>
    </p:spTree>
    <p:extLst>
      <p:ext uri="{BB962C8B-B14F-4D97-AF65-F5344CB8AC3E}">
        <p14:creationId xmlns:p14="http://schemas.microsoft.com/office/powerpoint/2010/main" val="45136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recently spent a day at Blue Cliff Monastery for the 49</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day ceremony in remembrance of TNH. While there, I was buoyed by the wonderful atmosphere, the monastics and spirit of kindness and understanding that comes from everyone.  My positive seeds were definitely watered.  One small action I took out of that well of practice energy was to visit the office person who had helped me to understand the day and be able to attend and to thank her for that. My short visit with her where I expressed my sincere gratitude to her for her help, and just to visit and be with her for a couple minutes, had a very positive effect on her and on me. This was not a big effort, but it was a right effort  </a:t>
            </a:r>
            <a:r>
              <a:rPr lang="en-US" sz="18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My own positive seeds watered at Hai An many years ago when I spoke on the Heart Sutra: I had spoken of my new knowledge of meaning of emptiness in this sutra and ended with statement that Gate, Gate, </a:t>
            </a:r>
            <a:r>
              <a:rPr lang="en-US" dirty="0" err="1"/>
              <a:t>Paragate</a:t>
            </a:r>
            <a:r>
              <a:rPr lang="en-US" dirty="0"/>
              <a:t>, </a:t>
            </a:r>
            <a:r>
              <a:rPr lang="en-US" dirty="0" err="1"/>
              <a:t>Parasamgate</a:t>
            </a:r>
            <a:r>
              <a:rPr lang="en-US" dirty="0"/>
              <a:t>, Bodhi </a:t>
            </a:r>
            <a:r>
              <a:rPr lang="en-US" dirty="0" err="1"/>
              <a:t>Svaha</a:t>
            </a:r>
            <a:r>
              <a:rPr lang="en-US" dirty="0"/>
              <a:t> means gone </a:t>
            </a:r>
            <a:r>
              <a:rPr lang="en-US" dirty="0" err="1"/>
              <a:t>gone</a:t>
            </a:r>
            <a:r>
              <a:rPr lang="en-US" dirty="0"/>
              <a:t> to the other shore and that all of us practitioners can get to the other shore, the shore of enlightenment.  At that moment, an older member of the sangha that  I respected and liked very much gave me such a loving and approving smile that it filled me with joy. This small act has continued to water my seeds of self confidence and diligence in the practice for the many years since and I am forever grateful to her. </a:t>
            </a:r>
          </a:p>
          <a:p>
            <a:endParaRPr lang="en-US" dirty="0"/>
          </a:p>
          <a:p>
            <a:r>
              <a:rPr lang="en-US" dirty="0"/>
              <a:t>Thank you to my DTO sangha for watering many positive seeds in the practice for many years.  My DTO sangha has given me deep insights, opening many dharma doors, providing friendship and support along the path.</a:t>
            </a:r>
          </a:p>
        </p:txBody>
      </p:sp>
      <p:sp>
        <p:nvSpPr>
          <p:cNvPr id="4" name="Slide Number Placeholder 3"/>
          <p:cNvSpPr>
            <a:spLocks noGrp="1"/>
          </p:cNvSpPr>
          <p:nvPr>
            <p:ph type="sldNum" sz="quarter" idx="5"/>
          </p:nvPr>
        </p:nvSpPr>
        <p:spPr/>
        <p:txBody>
          <a:bodyPr/>
          <a:lstStyle/>
          <a:p>
            <a:fld id="{A877CA36-12E8-4842-9951-438E9F99C038}" type="slidenum">
              <a:rPr lang="en-US" smtClean="0"/>
              <a:t>6</a:t>
            </a:fld>
            <a:endParaRPr lang="en-US"/>
          </a:p>
        </p:txBody>
      </p:sp>
    </p:spTree>
    <p:extLst>
      <p:ext uri="{BB962C8B-B14F-4D97-AF65-F5344CB8AC3E}">
        <p14:creationId xmlns:p14="http://schemas.microsoft.com/office/powerpoint/2010/main" val="232682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Effort guidance of avoiding the watering of negative seeds in others and to water the positive seeds in others, is contained in our 5 Wonderful Precepts.  </a:t>
            </a:r>
          </a:p>
          <a:p>
            <a:r>
              <a:rPr lang="en-US" dirty="0"/>
              <a:t>The Right Effort interpretation of Wonderful Precepts number 4 and 5 is shown in red and green on this and the following slide.</a:t>
            </a:r>
          </a:p>
        </p:txBody>
      </p:sp>
      <p:sp>
        <p:nvSpPr>
          <p:cNvPr id="4" name="Slide Number Placeholder 3"/>
          <p:cNvSpPr>
            <a:spLocks noGrp="1"/>
          </p:cNvSpPr>
          <p:nvPr>
            <p:ph type="sldNum" sz="quarter" idx="5"/>
          </p:nvPr>
        </p:nvSpPr>
        <p:spPr/>
        <p:txBody>
          <a:bodyPr/>
          <a:lstStyle/>
          <a:p>
            <a:fld id="{A877CA36-12E8-4842-9951-438E9F99C038}" type="slidenum">
              <a:rPr lang="en-US" smtClean="0"/>
              <a:t>8</a:t>
            </a:fld>
            <a:endParaRPr lang="en-US"/>
          </a:p>
        </p:txBody>
      </p:sp>
    </p:spTree>
    <p:extLst>
      <p:ext uri="{BB962C8B-B14F-4D97-AF65-F5344CB8AC3E}">
        <p14:creationId xmlns:p14="http://schemas.microsoft.com/office/powerpoint/2010/main" val="210209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Effort guidance of avoiding the watering of negative seeds in others and to water the positive seeds in others, is contained in our 5 Wonderful Precepts.  </a:t>
            </a:r>
          </a:p>
          <a:p>
            <a:r>
              <a:rPr lang="en-US" dirty="0"/>
              <a:t>The Right Effort interpretation of Wonderful Precepts number 4 and 5 is shown in red and green on this and the preceding slide.</a:t>
            </a:r>
          </a:p>
        </p:txBody>
      </p:sp>
      <p:sp>
        <p:nvSpPr>
          <p:cNvPr id="4" name="Slide Number Placeholder 3"/>
          <p:cNvSpPr>
            <a:spLocks noGrp="1"/>
          </p:cNvSpPr>
          <p:nvPr>
            <p:ph type="sldNum" sz="quarter" idx="5"/>
          </p:nvPr>
        </p:nvSpPr>
        <p:spPr/>
        <p:txBody>
          <a:bodyPr/>
          <a:lstStyle/>
          <a:p>
            <a:fld id="{A877CA36-12E8-4842-9951-438E9F99C038}" type="slidenum">
              <a:rPr lang="en-US" smtClean="0"/>
              <a:t>9</a:t>
            </a:fld>
            <a:endParaRPr lang="en-US"/>
          </a:p>
        </p:txBody>
      </p:sp>
    </p:spTree>
    <p:extLst>
      <p:ext uri="{BB962C8B-B14F-4D97-AF65-F5344CB8AC3E}">
        <p14:creationId xmlns:p14="http://schemas.microsoft.com/office/powerpoint/2010/main" val="355368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bells to settle….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 to mind someone you know well, someone who may not recognize all the positive aspects they manifest that bring joy and benefits to others.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can be small things, like the way they sometimes offer kind words or help to someone.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 to mind one of these positive aspect of that person…  perhaps something they may not recognize fully in themselves.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Envision how you may be able to water this positive seed in them with words of recognition perhaps some loving words of encouragement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Picture how you may be able to speak to them, to offer your input to them simply as a gift, .. with no attachment to outcome. …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Come back to focus on your breath…  and notice the feeling of love.. and bodhichitta for the other person,… and how thinking of offering them a gift of watering a positive seed has also watered a positive seed in you…</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Carry forward this thinking, this feeling into your day... and water seeds of joy and self confidence in those around you. …. </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gentle bells.  </a:t>
            </a:r>
          </a:p>
          <a:p>
            <a:endParaRPr lang="en-US" dirty="0"/>
          </a:p>
        </p:txBody>
      </p:sp>
      <p:sp>
        <p:nvSpPr>
          <p:cNvPr id="4" name="Slide Number Placeholder 3"/>
          <p:cNvSpPr>
            <a:spLocks noGrp="1"/>
          </p:cNvSpPr>
          <p:nvPr>
            <p:ph type="sldNum" sz="quarter" idx="5"/>
          </p:nvPr>
        </p:nvSpPr>
        <p:spPr/>
        <p:txBody>
          <a:bodyPr/>
          <a:lstStyle/>
          <a:p>
            <a:fld id="{A877CA36-12E8-4842-9951-438E9F99C038}" type="slidenum">
              <a:rPr lang="en-US" smtClean="0"/>
              <a:t>10</a:t>
            </a:fld>
            <a:endParaRPr lang="en-US"/>
          </a:p>
        </p:txBody>
      </p:sp>
    </p:spTree>
    <p:extLst>
      <p:ext uri="{BB962C8B-B14F-4D97-AF65-F5344CB8AC3E}">
        <p14:creationId xmlns:p14="http://schemas.microsoft.com/office/powerpoint/2010/main" val="102450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38CE-D72A-4441-B294-E4657E7B1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FB1D5-F7DF-4BA5-96B5-461F4D7CE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AD8F6-88F5-467D-B526-B8993DA2CDA5}"/>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05E3783C-D75D-401F-A9F1-0E88AB3D2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06245-68C6-45EA-AAC2-25728466CC14}"/>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331083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5008-3FE3-4E1F-BA8B-F2FCA20669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858A0-A632-446F-8948-11A332741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C11C7-BC8E-4628-929F-EA4510EC8C93}"/>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1FE6B324-FAD5-4C4D-94C6-5245CCA09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B4FF1-18E6-4177-956F-50D4370BAF56}"/>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35931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55E17-E720-4C66-BE89-2F050B751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413D44-D578-444E-9577-85FB16405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477DB-F2ED-40AF-B01C-F683009E8A80}"/>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2D2A678C-A5CF-4C92-8873-DBB48D455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582A7-F888-46DA-A69F-FEE86F12A7CC}"/>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146907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34AD-0569-4AC3-97D7-1560683A1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94A50-8410-4124-ACE3-529136B4C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64641-1266-4D0D-BEF3-61113C88DFC9}"/>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F7114B90-1497-44CA-A693-3B9D49F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95147-94AC-44B4-BA86-309B3E823DBE}"/>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21591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467B-2046-479B-BA34-53CB02046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885357-60DD-4D04-9C15-B5373C675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72620-3870-444D-8C2C-C729463B6878}"/>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FBE0B3F8-C365-460D-AA4A-1D5894AA1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0EEE3-236F-4529-B814-05CDA2835763}"/>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190502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8BB9-2179-4D20-A99F-981F37070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A9AB0-007F-4FCD-B043-5C16DB5963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3C561-D068-4F1F-AF33-AF5BF7636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180E9-50BE-4917-88B5-DF0D2A474EC3}"/>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6" name="Footer Placeholder 5">
            <a:extLst>
              <a:ext uri="{FF2B5EF4-FFF2-40B4-BE49-F238E27FC236}">
                <a16:creationId xmlns:a16="http://schemas.microsoft.com/office/drawing/2014/main" id="{470C4242-C5C8-49D6-BE9B-48F3F40A6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D9A13-0B6B-40CB-995E-68D2367086D5}"/>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46303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6799-DC68-4449-969D-AF1D6FDBF4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7D9E7D-C150-4CA0-B376-3D2C0D2EE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70483-5912-4A30-950F-FE1545A1E3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6C619A-A0B0-42B8-A9D8-8A01465DC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13DEE-6E00-4F28-BADC-0BF9F0D582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FDC4D-3725-4A70-AB07-B002E5E5AA28}"/>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8" name="Footer Placeholder 7">
            <a:extLst>
              <a:ext uri="{FF2B5EF4-FFF2-40B4-BE49-F238E27FC236}">
                <a16:creationId xmlns:a16="http://schemas.microsoft.com/office/drawing/2014/main" id="{531D8B76-13D0-44EF-8752-7DE88D3BC3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B9394-FFC7-49D5-905C-63B443F9DA98}"/>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280830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58DE-663A-47F5-B3E0-E9311B3010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71411-72B5-4DDF-9C71-4D42E27A6247}"/>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4" name="Footer Placeholder 3">
            <a:extLst>
              <a:ext uri="{FF2B5EF4-FFF2-40B4-BE49-F238E27FC236}">
                <a16:creationId xmlns:a16="http://schemas.microsoft.com/office/drawing/2014/main" id="{D4136B5B-A552-44AC-BBE7-A79ED5A07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77326-5D06-4B9E-8118-83E876BF0092}"/>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13908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FC741-8561-4DD8-8A12-35E62CDD3A3E}"/>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3" name="Footer Placeholder 2">
            <a:extLst>
              <a:ext uri="{FF2B5EF4-FFF2-40B4-BE49-F238E27FC236}">
                <a16:creationId xmlns:a16="http://schemas.microsoft.com/office/drawing/2014/main" id="{2D62ED9E-BC23-4B1D-AEC4-65AAD9A18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911CC6-4D3A-4405-85C8-1373E9DC5609}"/>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335016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85EB-46A4-4592-8993-17C88172B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0FAD1-B149-4E53-9EF4-286A82AD3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0A6165-BECD-4F91-BC82-66DC80EC7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E3B68-76FA-42A4-8683-CFB8D6E260C4}"/>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6" name="Footer Placeholder 5">
            <a:extLst>
              <a:ext uri="{FF2B5EF4-FFF2-40B4-BE49-F238E27FC236}">
                <a16:creationId xmlns:a16="http://schemas.microsoft.com/office/drawing/2014/main" id="{195825EE-0975-416D-A232-A1AC0BB32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C3C9D-B8B3-4529-858C-8362B446FA25}"/>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127887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125-C406-463B-A982-CE8575B8D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8E0D03-A6A5-47BF-A591-C49DAB2D3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BDC5D-EED1-487D-8589-B9D12DC7F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7EF9A-90ED-4484-9C6F-72ED080E6A35}"/>
              </a:ext>
            </a:extLst>
          </p:cNvPr>
          <p:cNvSpPr>
            <a:spLocks noGrp="1"/>
          </p:cNvSpPr>
          <p:nvPr>
            <p:ph type="dt" sz="half" idx="10"/>
          </p:nvPr>
        </p:nvSpPr>
        <p:spPr/>
        <p:txBody>
          <a:bodyPr/>
          <a:lstStyle/>
          <a:p>
            <a:fld id="{AE5A66F9-C201-40CD-8DF2-5DAF81A51E95}" type="datetimeFigureOut">
              <a:rPr lang="en-US" smtClean="0"/>
              <a:t>3/26/2022</a:t>
            </a:fld>
            <a:endParaRPr lang="en-US"/>
          </a:p>
        </p:txBody>
      </p:sp>
      <p:sp>
        <p:nvSpPr>
          <p:cNvPr id="6" name="Footer Placeholder 5">
            <a:extLst>
              <a:ext uri="{FF2B5EF4-FFF2-40B4-BE49-F238E27FC236}">
                <a16:creationId xmlns:a16="http://schemas.microsoft.com/office/drawing/2014/main" id="{93872782-4438-4AC1-BB2E-9B5A36777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642E8-9F9D-4973-A2D4-4727854FA7F2}"/>
              </a:ext>
            </a:extLst>
          </p:cNvPr>
          <p:cNvSpPr>
            <a:spLocks noGrp="1"/>
          </p:cNvSpPr>
          <p:nvPr>
            <p:ph type="sldNum" sz="quarter" idx="12"/>
          </p:nvPr>
        </p:nvSpPr>
        <p:spPr/>
        <p:txBody>
          <a:bodyPr/>
          <a:lstStyle/>
          <a:p>
            <a:fld id="{826E768C-AE45-40A3-ABF2-3A7763B38E37}" type="slidenum">
              <a:rPr lang="en-US" smtClean="0"/>
              <a:t>‹#›</a:t>
            </a:fld>
            <a:endParaRPr lang="en-US"/>
          </a:p>
        </p:txBody>
      </p:sp>
    </p:spTree>
    <p:extLst>
      <p:ext uri="{BB962C8B-B14F-4D97-AF65-F5344CB8AC3E}">
        <p14:creationId xmlns:p14="http://schemas.microsoft.com/office/powerpoint/2010/main" val="27945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C193F-8837-4797-B2D9-1A2DE7E27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668BFE-FAC0-48B7-896E-87D6ACE50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DA8B0-68E5-4257-96F8-F02B185C1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A66F9-C201-40CD-8DF2-5DAF81A51E95}" type="datetimeFigureOut">
              <a:rPr lang="en-US" smtClean="0"/>
              <a:t>3/26/2022</a:t>
            </a:fld>
            <a:endParaRPr lang="en-US"/>
          </a:p>
        </p:txBody>
      </p:sp>
      <p:sp>
        <p:nvSpPr>
          <p:cNvPr id="5" name="Footer Placeholder 4">
            <a:extLst>
              <a:ext uri="{FF2B5EF4-FFF2-40B4-BE49-F238E27FC236}">
                <a16:creationId xmlns:a16="http://schemas.microsoft.com/office/drawing/2014/main" id="{6DDC44D9-574F-4B0F-94B6-DF96CC9ED4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88F5D-E6EF-42DC-B85D-F4AFEEAF81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E768C-AE45-40A3-ABF2-3A7763B38E37}" type="slidenum">
              <a:rPr lang="en-US" smtClean="0"/>
              <a:t>‹#›</a:t>
            </a:fld>
            <a:endParaRPr lang="en-US"/>
          </a:p>
        </p:txBody>
      </p:sp>
    </p:spTree>
    <p:extLst>
      <p:ext uri="{BB962C8B-B14F-4D97-AF65-F5344CB8AC3E}">
        <p14:creationId xmlns:p14="http://schemas.microsoft.com/office/powerpoint/2010/main" val="2278234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mindfulnessbell.org/archive/tag/watering+positive+see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E54-351F-4ED5-A1B4-DDEF183BA994}"/>
              </a:ext>
            </a:extLst>
          </p:cNvPr>
          <p:cNvSpPr>
            <a:spLocks noGrp="1"/>
          </p:cNvSpPr>
          <p:nvPr>
            <p:ph type="ctrTitle"/>
          </p:nvPr>
        </p:nvSpPr>
        <p:spPr>
          <a:xfrm>
            <a:off x="1524000" y="1122363"/>
            <a:ext cx="9144000" cy="2012723"/>
          </a:xfrm>
        </p:spPr>
        <p:txBody>
          <a:bodyPr/>
          <a:lstStyle/>
          <a:p>
            <a:r>
              <a:rPr lang="en-US" dirty="0"/>
              <a:t>Right Effort</a:t>
            </a:r>
          </a:p>
        </p:txBody>
      </p:sp>
      <p:sp>
        <p:nvSpPr>
          <p:cNvPr id="3" name="Subtitle 2">
            <a:extLst>
              <a:ext uri="{FF2B5EF4-FFF2-40B4-BE49-F238E27FC236}">
                <a16:creationId xmlns:a16="http://schemas.microsoft.com/office/drawing/2014/main" id="{53B287B3-4D30-4EA0-9D82-43E358C9E366}"/>
              </a:ext>
            </a:extLst>
          </p:cNvPr>
          <p:cNvSpPr>
            <a:spLocks noGrp="1"/>
          </p:cNvSpPr>
          <p:nvPr>
            <p:ph type="subTitle" idx="1"/>
          </p:nvPr>
        </p:nvSpPr>
        <p:spPr/>
        <p:txBody>
          <a:bodyPr/>
          <a:lstStyle/>
          <a:p>
            <a:r>
              <a:rPr lang="en-US" dirty="0"/>
              <a:t>A short presentation to be used with Right Effort dharma talk given to CT DTO on March 26, 2022 </a:t>
            </a:r>
          </a:p>
          <a:p>
            <a:r>
              <a:rPr lang="en-US" dirty="0"/>
              <a:t>Offered by Jeff Benoit</a:t>
            </a:r>
          </a:p>
        </p:txBody>
      </p:sp>
    </p:spTree>
    <p:extLst>
      <p:ext uri="{BB962C8B-B14F-4D97-AF65-F5344CB8AC3E}">
        <p14:creationId xmlns:p14="http://schemas.microsoft.com/office/powerpoint/2010/main" val="183903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B179-D729-4022-A49A-1FE33BAE25C3}"/>
              </a:ext>
            </a:extLst>
          </p:cNvPr>
          <p:cNvSpPr>
            <a:spLocks noGrp="1"/>
          </p:cNvSpPr>
          <p:nvPr>
            <p:ph type="title"/>
          </p:nvPr>
        </p:nvSpPr>
        <p:spPr>
          <a:xfrm>
            <a:off x="838200" y="190954"/>
            <a:ext cx="10515600" cy="357364"/>
          </a:xfrm>
        </p:spPr>
        <p:txBody>
          <a:bodyPr>
            <a:normAutofit fontScale="90000"/>
          </a:bodyPr>
          <a:lstStyle/>
          <a:p>
            <a:r>
              <a:rPr lang="en-US" sz="3600" dirty="0"/>
              <a:t> Meditation on Watering Positive Seeds in Someone We Know</a:t>
            </a:r>
          </a:p>
        </p:txBody>
      </p:sp>
      <p:pic>
        <p:nvPicPr>
          <p:cNvPr id="3" name="Picture 2">
            <a:extLst>
              <a:ext uri="{FF2B5EF4-FFF2-40B4-BE49-F238E27FC236}">
                <a16:creationId xmlns:a16="http://schemas.microsoft.com/office/drawing/2014/main" id="{7970E2ED-6CE6-47BB-B017-F2043158A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7" y="681759"/>
            <a:ext cx="12071126" cy="6133108"/>
          </a:xfrm>
          <a:prstGeom prst="rect">
            <a:avLst/>
          </a:prstGeom>
        </p:spPr>
      </p:pic>
    </p:spTree>
    <p:extLst>
      <p:ext uri="{BB962C8B-B14F-4D97-AF65-F5344CB8AC3E}">
        <p14:creationId xmlns:p14="http://schemas.microsoft.com/office/powerpoint/2010/main" val="244422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34E1-FD9A-4049-A3FB-A4B4121A9473}"/>
              </a:ext>
            </a:extLst>
          </p:cNvPr>
          <p:cNvSpPr>
            <a:spLocks noGrp="1"/>
          </p:cNvSpPr>
          <p:nvPr>
            <p:ph type="title"/>
          </p:nvPr>
        </p:nvSpPr>
        <p:spPr/>
        <p:txBody>
          <a:bodyPr>
            <a:norm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A Sangha Vow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i="1" spc="30" dirty="0">
                <a:solidFill>
                  <a:srgbClr val="1F2526"/>
                </a:solidFill>
                <a:effectLst/>
                <a:latin typeface="Roboto" panose="02000000000000000000" pitchFamily="2" charset="0"/>
                <a:ea typeface="Calibri" panose="020F0502020204030204" pitchFamily="34" charset="0"/>
                <a:cs typeface="Times New Roman" panose="02020603050405020304" pitchFamily="18" charset="0"/>
              </a:rPr>
              <a:t>developed by Lyn Fine and Community of Mindfulness NY Metro</a:t>
            </a:r>
            <a:endParaRPr lang="en-US" sz="2700" dirty="0"/>
          </a:p>
        </p:txBody>
      </p:sp>
      <p:sp>
        <p:nvSpPr>
          <p:cNvPr id="3" name="Content Placeholder 2">
            <a:extLst>
              <a:ext uri="{FF2B5EF4-FFF2-40B4-BE49-F238E27FC236}">
                <a16:creationId xmlns:a16="http://schemas.microsoft.com/office/drawing/2014/main" id="{553A582D-A1BA-40E1-84A8-6F8341999908}"/>
              </a:ext>
            </a:extLst>
          </p:cNvPr>
          <p:cNvSpPr>
            <a:spLocks noGrp="1"/>
          </p:cNvSpPr>
          <p:nvPr>
            <p:ph idx="1"/>
          </p:nvPr>
        </p:nvSpPr>
        <p:spPr>
          <a:xfrm>
            <a:off x="490329" y="1825625"/>
            <a:ext cx="11290853" cy="4351338"/>
          </a:xfrm>
        </p:spPr>
        <p:txBody>
          <a:bodyPr>
            <a:normAutofit fontScale="92500" lnSpcReduction="20000"/>
          </a:bodyPr>
          <a:lstStyle/>
          <a:p>
            <a:pPr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 vow to water the seeds of joy, understanding, and inclusiveness in myself and all beings.</a:t>
            </a:r>
          </a:p>
          <a:p>
            <a:pPr marR="0" indent="0">
              <a:lnSpc>
                <a:spcPct val="107000"/>
              </a:lnSpc>
              <a:spcBef>
                <a:spcPts val="0"/>
              </a:spcBef>
              <a:spcAft>
                <a:spcPts val="8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Sangha well-being nourishes my well-being. My well-being nourishes Sangha well-being. Anchored in conscious breathing, I vow to water the seeds of joy, understanding, and inclusiveness in myself and all beings.</a:t>
            </a:r>
          </a:p>
          <a:p>
            <a:pPr marL="0" indent="0">
              <a:buNone/>
            </a:pPr>
            <a:endParaRPr lang="en-US" dirty="0"/>
          </a:p>
          <a:p>
            <a:pPr marL="0" indent="0">
              <a:buNone/>
            </a:pPr>
            <a:endParaRPr lang="en-US" dirty="0"/>
          </a:p>
          <a:p>
            <a:pPr marL="0" indent="0">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https://www.mindfulnessbell.org/archive/tag/watering+positive+seeds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0788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52E66-404E-4F5F-AAB7-C5DC87D6F2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80522" y="397564"/>
            <a:ext cx="4890053" cy="6300296"/>
          </a:xfrm>
          <a:prstGeom prst="rect">
            <a:avLst/>
          </a:prstGeom>
        </p:spPr>
      </p:pic>
    </p:spTree>
    <p:extLst>
      <p:ext uri="{BB962C8B-B14F-4D97-AF65-F5344CB8AC3E}">
        <p14:creationId xmlns:p14="http://schemas.microsoft.com/office/powerpoint/2010/main" val="150094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4712-BF5C-476C-B7B7-1F95256F528B}"/>
              </a:ext>
            </a:extLst>
          </p:cNvPr>
          <p:cNvSpPr>
            <a:spLocks noGrp="1"/>
          </p:cNvSpPr>
          <p:nvPr>
            <p:ph idx="1"/>
          </p:nvPr>
        </p:nvSpPr>
        <p:spPr>
          <a:xfrm>
            <a:off x="344557" y="821635"/>
            <a:ext cx="11582400" cy="5059742"/>
          </a:xfrm>
        </p:spPr>
        <p:txBody>
          <a:bodyPr>
            <a:normAutofit/>
          </a:bodyPr>
          <a:lstStyle/>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And what, monks, is right effort? </a:t>
            </a:r>
          </a:p>
          <a:p>
            <a:pPr marL="457200" marR="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Here, monks,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 monk generates desire for the nonarising of unarisen evil unwholesome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 </a:t>
            </a:r>
          </a:p>
          <a:p>
            <a:pPr marL="457200" marR="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abandoning of arisen evil unwholesome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 </a:t>
            </a:r>
          </a:p>
          <a:p>
            <a:pPr marL="457200" marR="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arising of unarisen 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a:t>
            </a:r>
          </a:p>
          <a:p>
            <a:pPr marL="457200" marR="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continuation of arisen 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their nondecline, increase, expansion, and fulfillment by development; he makes an effort, arouses energy, applies his mind, and strives. </a:t>
            </a:r>
          </a:p>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This is called right effort.</a:t>
            </a:r>
            <a:endParaRPr lang="en-US" sz="3600" b="1" dirty="0"/>
          </a:p>
        </p:txBody>
      </p:sp>
      <p:sp>
        <p:nvSpPr>
          <p:cNvPr id="4" name="Title 1">
            <a:extLst>
              <a:ext uri="{FF2B5EF4-FFF2-40B4-BE49-F238E27FC236}">
                <a16:creationId xmlns:a16="http://schemas.microsoft.com/office/drawing/2014/main" id="{32BBE374-20F4-4B93-81C4-2EBA00CE88CD}"/>
              </a:ext>
            </a:extLst>
          </p:cNvPr>
          <p:cNvSpPr>
            <a:spLocks noGrp="1"/>
          </p:cNvSpPr>
          <p:nvPr>
            <p:ph type="title"/>
          </p:nvPr>
        </p:nvSpPr>
        <p:spPr>
          <a:xfrm>
            <a:off x="838200" y="38997"/>
            <a:ext cx="10515600" cy="646332"/>
          </a:xfrm>
        </p:spPr>
        <p:txBody>
          <a:bodyPr>
            <a:normAutofit fontScale="90000"/>
          </a:bodyPr>
          <a:lstStyle/>
          <a:p>
            <a:pPr algn="ctr"/>
            <a:r>
              <a:rPr lang="en-US" b="0" u="none" strike="noStrike" dirty="0">
                <a:solidFill>
                  <a:srgbClr val="444444"/>
                </a:solidFill>
                <a:effectLst/>
                <a:latin typeface="&amp;quot"/>
              </a:rPr>
              <a:t>In the Buddha’s Words</a:t>
            </a:r>
            <a:endParaRPr lang="en-US" dirty="0"/>
          </a:p>
        </p:txBody>
      </p:sp>
    </p:spTree>
    <p:extLst>
      <p:ext uri="{BB962C8B-B14F-4D97-AF65-F5344CB8AC3E}">
        <p14:creationId xmlns:p14="http://schemas.microsoft.com/office/powerpoint/2010/main" val="28076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4712-BF5C-476C-B7B7-1F95256F528B}"/>
              </a:ext>
            </a:extLst>
          </p:cNvPr>
          <p:cNvSpPr>
            <a:spLocks noGrp="1"/>
          </p:cNvSpPr>
          <p:nvPr>
            <p:ph idx="1"/>
          </p:nvPr>
        </p:nvSpPr>
        <p:spPr>
          <a:xfrm>
            <a:off x="344557" y="1060173"/>
            <a:ext cx="11582400" cy="4821203"/>
          </a:xfrm>
        </p:spPr>
        <p:txBody>
          <a:bodyPr>
            <a:normAutofit/>
          </a:bodyPr>
          <a:lstStyle/>
          <a:p>
            <a:pPr marL="457200" marR="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Here, monks,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 monk generates desire for the nonarising of unarisen evil unwholesome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a:t>
            </a:r>
          </a:p>
          <a:p>
            <a:pPr marL="457200" marR="0" indent="-457200">
              <a:lnSpc>
                <a:spcPct val="107000"/>
              </a:lnSpc>
              <a:spcBef>
                <a:spcPts val="0"/>
              </a:spcBef>
              <a:spcAft>
                <a:spcPts val="80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Avoid watering of negative seeds in yourself and others.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Avoid conditions that may water your negative seeds. </a:t>
            </a:r>
          </a:p>
          <a:p>
            <a:pPr marL="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Can ask your partner to not water negative seeds in you and you will try not to water negative seeds in her.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2BBE374-20F4-4B93-81C4-2EBA00CE88CD}"/>
              </a:ext>
            </a:extLst>
          </p:cNvPr>
          <p:cNvSpPr>
            <a:spLocks noGrp="1"/>
          </p:cNvSpPr>
          <p:nvPr>
            <p:ph type="title"/>
          </p:nvPr>
        </p:nvSpPr>
        <p:spPr>
          <a:xfrm>
            <a:off x="838200" y="38997"/>
            <a:ext cx="10515600" cy="646332"/>
          </a:xfrm>
        </p:spPr>
        <p:txBody>
          <a:bodyPr>
            <a:normAutofit fontScale="90000"/>
          </a:bodyPr>
          <a:lstStyle/>
          <a:p>
            <a:pPr algn="ctr"/>
            <a:r>
              <a:rPr lang="en-US" b="0" u="none" strike="noStrike" dirty="0">
                <a:solidFill>
                  <a:srgbClr val="444444"/>
                </a:solidFill>
                <a:effectLst/>
                <a:latin typeface="&amp;quot"/>
              </a:rPr>
              <a:t>First Element of Right Effort</a:t>
            </a:r>
            <a:endParaRPr lang="en-US" dirty="0"/>
          </a:p>
        </p:txBody>
      </p:sp>
    </p:spTree>
    <p:extLst>
      <p:ext uri="{BB962C8B-B14F-4D97-AF65-F5344CB8AC3E}">
        <p14:creationId xmlns:p14="http://schemas.microsoft.com/office/powerpoint/2010/main" val="39488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4712-BF5C-476C-B7B7-1F95256F528B}"/>
              </a:ext>
            </a:extLst>
          </p:cNvPr>
          <p:cNvSpPr>
            <a:spLocks noGrp="1"/>
          </p:cNvSpPr>
          <p:nvPr>
            <p:ph idx="1"/>
          </p:nvPr>
        </p:nvSpPr>
        <p:spPr>
          <a:xfrm>
            <a:off x="344557" y="1060173"/>
            <a:ext cx="11582400" cy="4821203"/>
          </a:xfrm>
        </p:spPr>
        <p:txBody>
          <a:bodyPr>
            <a:normAutofit/>
          </a:bodyPr>
          <a:lstStyle/>
          <a:p>
            <a:pPr marL="457200" marR="0" indent="-457200">
              <a:lnSpc>
                <a:spcPct val="107000"/>
              </a:lnSpc>
              <a:spcBef>
                <a:spcPts val="0"/>
              </a:spcBef>
              <a:spcAft>
                <a:spcPts val="800"/>
              </a:spcAft>
              <a:buFont typeface="+mj-lt"/>
              <a:buAutoNum type="arabicPeriod" startAt="2"/>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abandoning of arisen evil unwholesome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 </a:t>
            </a:r>
          </a:p>
          <a:p>
            <a:pPr marL="457200" marR="0" indent="-457200">
              <a:lnSpc>
                <a:spcPct val="107000"/>
              </a:lnSpc>
              <a:spcBef>
                <a:spcPts val="0"/>
              </a:spcBef>
              <a:spcAft>
                <a:spcPts val="800"/>
              </a:spcAft>
              <a:buFont typeface="+mj-lt"/>
              <a:buAutoNum type="arabicPeriod" startAt="2"/>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If a negative seed has been watered and arisen </a:t>
            </a:r>
            <a:r>
              <a:rPr lang="en-US" sz="2400" dirty="0">
                <a:latin typeface="Calibri" panose="020F0502020204030204" pitchFamily="34" charset="0"/>
                <a:ea typeface="Calibri" panose="020F0502020204030204" pitchFamily="34" charset="0"/>
                <a:cs typeface="Times New Roman" panose="02020603050405020304" pitchFamily="18" charset="0"/>
              </a:rPr>
              <a:t>as a mental formation in your consciousness, desire and make efforts to calm it and return down to sleeping in store consciousness as quickly as possible.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If angry, do not do or say anything. Breath, walk, invite mindfulness up into your awareness.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Work to see suffering in the other person to generate compassion and lessen your anger.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2BBE374-20F4-4B93-81C4-2EBA00CE88CD}"/>
              </a:ext>
            </a:extLst>
          </p:cNvPr>
          <p:cNvSpPr>
            <a:spLocks noGrp="1"/>
          </p:cNvSpPr>
          <p:nvPr>
            <p:ph type="title"/>
          </p:nvPr>
        </p:nvSpPr>
        <p:spPr>
          <a:xfrm>
            <a:off x="838200" y="38997"/>
            <a:ext cx="10515600" cy="646332"/>
          </a:xfrm>
        </p:spPr>
        <p:txBody>
          <a:bodyPr>
            <a:normAutofit fontScale="90000"/>
          </a:bodyPr>
          <a:lstStyle/>
          <a:p>
            <a:pPr algn="ctr"/>
            <a:r>
              <a:rPr lang="en-US" b="0" u="none" strike="noStrike" dirty="0">
                <a:solidFill>
                  <a:srgbClr val="444444"/>
                </a:solidFill>
                <a:effectLst/>
                <a:latin typeface="&amp;quot"/>
              </a:rPr>
              <a:t>Second Element of Right Effort</a:t>
            </a:r>
            <a:endParaRPr lang="en-US" dirty="0"/>
          </a:p>
        </p:txBody>
      </p:sp>
    </p:spTree>
    <p:extLst>
      <p:ext uri="{BB962C8B-B14F-4D97-AF65-F5344CB8AC3E}">
        <p14:creationId xmlns:p14="http://schemas.microsoft.com/office/powerpoint/2010/main" val="23278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4712-BF5C-476C-B7B7-1F95256F528B}"/>
              </a:ext>
            </a:extLst>
          </p:cNvPr>
          <p:cNvSpPr>
            <a:spLocks noGrp="1"/>
          </p:cNvSpPr>
          <p:nvPr>
            <p:ph idx="1"/>
          </p:nvPr>
        </p:nvSpPr>
        <p:spPr>
          <a:xfrm>
            <a:off x="344557" y="1060173"/>
            <a:ext cx="11582400" cy="4821203"/>
          </a:xfrm>
        </p:spPr>
        <p:txBody>
          <a:bodyPr>
            <a:normAutofit/>
          </a:bodyPr>
          <a:lstStyle/>
          <a:p>
            <a:pPr marL="457200" indent="-457200">
              <a:lnSpc>
                <a:spcPct val="107000"/>
              </a:lnSpc>
              <a:spcBef>
                <a:spcPts val="0"/>
              </a:spcBef>
              <a:spcAft>
                <a:spcPts val="800"/>
              </a:spcAft>
              <a:buFont typeface="+mj-lt"/>
              <a:buAutoNum type="arabicPeriod" startAt="3"/>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arising of unarisen 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makes an effort, arouses energy, applies his mind, and strives.</a:t>
            </a:r>
          </a:p>
          <a:p>
            <a:pPr marL="457200" marR="0" indent="-457200">
              <a:lnSpc>
                <a:spcPct val="107000"/>
              </a:lnSpc>
              <a:spcBef>
                <a:spcPts val="0"/>
              </a:spcBef>
              <a:spcAft>
                <a:spcPts val="800"/>
              </a:spcAft>
              <a:buFont typeface="+mj-lt"/>
              <a:buAutoNum type="arabicPeriod" startAt="3"/>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Generate desire and conditions for watering hour positive seeds that have not yet arisen.</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Generate the desire and take action to </a:t>
            </a:r>
            <a:r>
              <a:rPr lang="en-US" sz="2400" dirty="0">
                <a:effectLst/>
                <a:latin typeface="Calibri" panose="020F0502020204030204" pitchFamily="34" charset="0"/>
                <a:ea typeface="Calibri" panose="020F0502020204030204" pitchFamily="34" charset="0"/>
                <a:cs typeface="Times New Roman" panose="02020603050405020304" pitchFamily="18" charset="0"/>
              </a:rPr>
              <a:t>water the positive seeds in others. </a:t>
            </a:r>
            <a:r>
              <a:rPr lang="en-US" sz="2400" dirty="0">
                <a:latin typeface="Calibri" panose="020F0502020204030204" pitchFamily="34" charset="0"/>
                <a:ea typeface="Calibri" panose="020F0502020204030204" pitchFamily="34" charset="0"/>
                <a:cs typeface="Times New Roman" panose="02020603050405020304" pitchFamily="18" charset="0"/>
              </a:rPr>
              <a:t>Can speak with words that inspire self confidence, joy and hope.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1">
            <a:extLst>
              <a:ext uri="{FF2B5EF4-FFF2-40B4-BE49-F238E27FC236}">
                <a16:creationId xmlns:a16="http://schemas.microsoft.com/office/drawing/2014/main" id="{32BBE374-20F4-4B93-81C4-2EBA00CE88CD}"/>
              </a:ext>
            </a:extLst>
          </p:cNvPr>
          <p:cNvSpPr>
            <a:spLocks noGrp="1"/>
          </p:cNvSpPr>
          <p:nvPr>
            <p:ph type="title"/>
          </p:nvPr>
        </p:nvSpPr>
        <p:spPr>
          <a:xfrm>
            <a:off x="838200" y="38997"/>
            <a:ext cx="10515600" cy="646332"/>
          </a:xfrm>
        </p:spPr>
        <p:txBody>
          <a:bodyPr>
            <a:normAutofit fontScale="90000"/>
          </a:bodyPr>
          <a:lstStyle/>
          <a:p>
            <a:pPr algn="ctr"/>
            <a:r>
              <a:rPr lang="en-US" b="0" u="none" strike="noStrike" dirty="0">
                <a:solidFill>
                  <a:srgbClr val="444444"/>
                </a:solidFill>
                <a:effectLst/>
                <a:latin typeface="&amp;quot"/>
              </a:rPr>
              <a:t>Third Element of Right Effort</a:t>
            </a:r>
            <a:endParaRPr lang="en-US" dirty="0"/>
          </a:p>
        </p:txBody>
      </p:sp>
    </p:spTree>
    <p:extLst>
      <p:ext uri="{BB962C8B-B14F-4D97-AF65-F5344CB8AC3E}">
        <p14:creationId xmlns:p14="http://schemas.microsoft.com/office/powerpoint/2010/main" val="25129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4712-BF5C-476C-B7B7-1F95256F528B}"/>
              </a:ext>
            </a:extLst>
          </p:cNvPr>
          <p:cNvSpPr>
            <a:spLocks noGrp="1"/>
          </p:cNvSpPr>
          <p:nvPr>
            <p:ph idx="1"/>
          </p:nvPr>
        </p:nvSpPr>
        <p:spPr>
          <a:xfrm>
            <a:off x="344557" y="1060173"/>
            <a:ext cx="11582400" cy="4821203"/>
          </a:xfrm>
        </p:spPr>
        <p:txBody>
          <a:bodyPr>
            <a:normAutofit/>
          </a:bodyPr>
          <a:lstStyle/>
          <a:p>
            <a:pPr marL="457200" indent="-457200">
              <a:lnSpc>
                <a:spcPct val="107000"/>
              </a:lnSpc>
              <a:spcBef>
                <a:spcPts val="0"/>
              </a:spcBef>
              <a:spcAft>
                <a:spcPts val="800"/>
              </a:spcAft>
              <a:buFont typeface="+mj-lt"/>
              <a:buAutoNum type="arabicPeriod" startAt="4"/>
            </a:pPr>
            <a:r>
              <a:rPr lang="en-US" sz="2400" dirty="0">
                <a:effectLst/>
                <a:latin typeface="Calibri" panose="020F0502020204030204" pitchFamily="34" charset="0"/>
                <a:ea typeface="Calibri" panose="020F0502020204030204" pitchFamily="34" charset="0"/>
                <a:cs typeface="Times New Roman" panose="02020603050405020304" pitchFamily="18" charset="0"/>
              </a:rPr>
              <a: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generates desire for the continuation of arisen wholesome states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their nondecline, increase, expansion, and fulfillment by development; he makes an effort, arouses energy, applies his mind, and strives.  </a:t>
            </a:r>
          </a:p>
          <a:p>
            <a:pPr marL="457200" marR="0" indent="-457200">
              <a:lnSpc>
                <a:spcPct val="107000"/>
              </a:lnSpc>
              <a:spcBef>
                <a:spcPts val="0"/>
              </a:spcBef>
              <a:spcAft>
                <a:spcPts val="800"/>
              </a:spcAft>
              <a:buFont typeface="+mj-lt"/>
              <a:buAutoNum type="arabicPeriod" startAt="4"/>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Water and nourish positive seeds that have arisen and are active in yourself.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Create the desire and effort to maintain nourishing conditions and actions to continue these positive states.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2BBE374-20F4-4B93-81C4-2EBA00CE88CD}"/>
              </a:ext>
            </a:extLst>
          </p:cNvPr>
          <p:cNvSpPr>
            <a:spLocks noGrp="1"/>
          </p:cNvSpPr>
          <p:nvPr>
            <p:ph type="title"/>
          </p:nvPr>
        </p:nvSpPr>
        <p:spPr>
          <a:xfrm>
            <a:off x="838200" y="38997"/>
            <a:ext cx="10515600" cy="646332"/>
          </a:xfrm>
        </p:spPr>
        <p:txBody>
          <a:bodyPr>
            <a:normAutofit fontScale="90000"/>
          </a:bodyPr>
          <a:lstStyle/>
          <a:p>
            <a:pPr algn="ctr"/>
            <a:r>
              <a:rPr lang="en-US" b="0" u="none" strike="noStrike" dirty="0">
                <a:solidFill>
                  <a:srgbClr val="444444"/>
                </a:solidFill>
                <a:effectLst/>
                <a:latin typeface="&amp;quot"/>
              </a:rPr>
              <a:t>Fourth Element of Right Effort</a:t>
            </a:r>
            <a:endParaRPr lang="en-US" dirty="0"/>
          </a:p>
        </p:txBody>
      </p:sp>
    </p:spTree>
    <p:extLst>
      <p:ext uri="{BB962C8B-B14F-4D97-AF65-F5344CB8AC3E}">
        <p14:creationId xmlns:p14="http://schemas.microsoft.com/office/powerpoint/2010/main" val="37890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ABC7-66A5-4263-81BF-53ED02489433}"/>
              </a:ext>
            </a:extLst>
          </p:cNvPr>
          <p:cNvSpPr>
            <a:spLocks noGrp="1"/>
          </p:cNvSpPr>
          <p:nvPr>
            <p:ph type="title"/>
          </p:nvPr>
        </p:nvSpPr>
        <p:spPr>
          <a:xfrm>
            <a:off x="838200" y="38997"/>
            <a:ext cx="10515600" cy="646332"/>
          </a:xfrm>
        </p:spPr>
        <p:txBody>
          <a:bodyPr>
            <a:normAutofit fontScale="90000"/>
          </a:bodyPr>
          <a:lstStyle/>
          <a:p>
            <a:pPr algn="ctr"/>
            <a:br>
              <a:rPr lang="en-US" b="0" u="none" strike="noStrike" dirty="0">
                <a:solidFill>
                  <a:srgbClr val="444444"/>
                </a:solidFill>
                <a:effectLst/>
                <a:latin typeface="&amp;quot"/>
              </a:rPr>
            </a:br>
            <a:r>
              <a:rPr lang="en-US" sz="3600" b="0" i="1" u="none" strike="noStrike" dirty="0">
                <a:solidFill>
                  <a:srgbClr val="444444"/>
                </a:solidFill>
                <a:effectLst/>
                <a:latin typeface="inherit"/>
              </a:rPr>
              <a:t>The Fourth Wonderful Precept</a:t>
            </a:r>
            <a:br>
              <a:rPr lang="en-US" b="0" u="none" strike="noStrike" dirty="0">
                <a:solidFill>
                  <a:srgbClr val="444444"/>
                </a:solidFill>
                <a:effectLst/>
                <a:latin typeface="inherit"/>
              </a:rPr>
            </a:br>
            <a:endParaRPr lang="en-US" dirty="0"/>
          </a:p>
        </p:txBody>
      </p:sp>
      <p:sp>
        <p:nvSpPr>
          <p:cNvPr id="3" name="Content Placeholder 2">
            <a:extLst>
              <a:ext uri="{FF2B5EF4-FFF2-40B4-BE49-F238E27FC236}">
                <a16:creationId xmlns:a16="http://schemas.microsoft.com/office/drawing/2014/main" id="{B0FFB3AD-B248-4B6C-B1E8-6953B7103D44}"/>
              </a:ext>
            </a:extLst>
          </p:cNvPr>
          <p:cNvSpPr>
            <a:spLocks noGrp="1"/>
          </p:cNvSpPr>
          <p:nvPr>
            <p:ph idx="1"/>
          </p:nvPr>
        </p:nvSpPr>
        <p:spPr/>
        <p:txBody>
          <a:bodyPr>
            <a:normAutofit fontScale="92500" lnSpcReduction="20000"/>
          </a:bodyPr>
          <a:lstStyle/>
          <a:p>
            <a:pPr marL="0" indent="0" algn="l" fontAlgn="base">
              <a:buNone/>
            </a:pPr>
            <a:r>
              <a:rPr lang="en-US" u="none" strike="noStrike" dirty="0">
                <a:solidFill>
                  <a:srgbClr val="FF0000"/>
                </a:solidFill>
                <a:effectLst/>
                <a:latin typeface="inherit"/>
              </a:rPr>
              <a:t>Aware of the suffering caused by unmindful speech and the inability to listen to others</a:t>
            </a:r>
            <a:r>
              <a:rPr lang="en-US" u="none" strike="noStrike" dirty="0">
                <a:solidFill>
                  <a:srgbClr val="404040"/>
                </a:solidFill>
                <a:effectLst/>
                <a:latin typeface="inherit"/>
              </a:rPr>
              <a:t>,</a:t>
            </a:r>
            <a:r>
              <a:rPr lang="en-US" u="none" strike="noStrike" dirty="0">
                <a:solidFill>
                  <a:srgbClr val="00B050"/>
                </a:solidFill>
                <a:effectLst/>
                <a:latin typeface="inherit"/>
              </a:rPr>
              <a:t> </a:t>
            </a:r>
          </a:p>
          <a:p>
            <a:pPr marL="0" indent="0" algn="l" fontAlgn="base">
              <a:buNone/>
            </a:pPr>
            <a:r>
              <a:rPr lang="en-US" u="none" strike="noStrike" dirty="0">
                <a:solidFill>
                  <a:srgbClr val="00B050"/>
                </a:solidFill>
                <a:effectLst/>
                <a:latin typeface="inherit"/>
              </a:rPr>
              <a:t>I vow to cultivate loving speech and deep listening in order to bring joy and happiness to others and to relieve others of their suffering.</a:t>
            </a:r>
          </a:p>
          <a:p>
            <a:pPr marL="0" indent="0" algn="l" fontAlgn="base">
              <a:buNone/>
            </a:pPr>
            <a:r>
              <a:rPr lang="en-US" dirty="0">
                <a:solidFill>
                  <a:srgbClr val="00B050"/>
                </a:solidFill>
                <a:latin typeface="inherit"/>
              </a:rPr>
              <a:t>Knowing that words can create happiness or suffering.  </a:t>
            </a:r>
            <a:r>
              <a:rPr lang="en-US" u="none" strike="noStrike" dirty="0">
                <a:solidFill>
                  <a:srgbClr val="00B050"/>
                </a:solidFill>
                <a:effectLst/>
                <a:latin typeface="inherit"/>
              </a:rPr>
              <a:t>I am determined to speak truthfully, with words that inspire self-confidence, joy, and hope.</a:t>
            </a:r>
            <a:r>
              <a:rPr lang="en-US" u="none" strike="noStrike" dirty="0">
                <a:solidFill>
                  <a:srgbClr val="404040"/>
                </a:solidFill>
                <a:effectLst/>
                <a:latin typeface="inherit"/>
              </a:rPr>
              <a:t> </a:t>
            </a:r>
          </a:p>
          <a:p>
            <a:pPr marL="0" indent="0" algn="l" fontAlgn="base">
              <a:buNone/>
            </a:pPr>
            <a:r>
              <a:rPr lang="en-US" u="none" strike="noStrike" dirty="0">
                <a:solidFill>
                  <a:srgbClr val="FF0000"/>
                </a:solidFill>
                <a:effectLst/>
                <a:latin typeface="inherit"/>
              </a:rPr>
              <a:t>I will not spread news that I do not know to be certain and will not criticize or condemn things of which I am not sure. I will refrain from uttering words that can cause division or discord, or that can cause the family or the community to break. </a:t>
            </a:r>
          </a:p>
          <a:p>
            <a:pPr marL="0" indent="0" algn="l" fontAlgn="base">
              <a:buNone/>
            </a:pPr>
            <a:r>
              <a:rPr lang="en-US" u="none" strike="noStrike" dirty="0">
                <a:solidFill>
                  <a:srgbClr val="00B050"/>
                </a:solidFill>
                <a:effectLst/>
                <a:latin typeface="inherit"/>
              </a:rPr>
              <a:t>I am determined to make all efforts to reconcile and resolve all conflicts, however small.</a:t>
            </a:r>
          </a:p>
          <a:p>
            <a:pPr marL="0" indent="0" algn="l" fontAlgn="base">
              <a:buNone/>
            </a:pPr>
            <a:endParaRPr lang="en-US" u="none" strike="noStrike" dirty="0">
              <a:solidFill>
                <a:srgbClr val="404040"/>
              </a:solidFill>
              <a:effectLst/>
              <a:latin typeface="inherit"/>
            </a:endParaRPr>
          </a:p>
          <a:p>
            <a:pPr marL="0" indent="0" algn="l" fontAlgn="base">
              <a:buNone/>
            </a:pPr>
            <a:endParaRPr lang="en-US" u="none" strike="noStrike" dirty="0">
              <a:solidFill>
                <a:srgbClr val="404040"/>
              </a:solidFill>
              <a:effectLst/>
              <a:latin typeface="inherit"/>
            </a:endParaRPr>
          </a:p>
          <a:p>
            <a:endParaRPr lang="en-US" dirty="0"/>
          </a:p>
        </p:txBody>
      </p:sp>
      <p:sp>
        <p:nvSpPr>
          <p:cNvPr id="4" name="TextBox 3">
            <a:extLst>
              <a:ext uri="{FF2B5EF4-FFF2-40B4-BE49-F238E27FC236}">
                <a16:creationId xmlns:a16="http://schemas.microsoft.com/office/drawing/2014/main" id="{BEBA9B8C-F813-44E6-B1C7-0F0635F7A0FF}"/>
              </a:ext>
            </a:extLst>
          </p:cNvPr>
          <p:cNvSpPr txBox="1"/>
          <p:nvPr/>
        </p:nvSpPr>
        <p:spPr>
          <a:xfrm>
            <a:off x="8712263" y="786537"/>
            <a:ext cx="3142848" cy="646331"/>
          </a:xfrm>
          <a:prstGeom prst="rect">
            <a:avLst/>
          </a:prstGeom>
          <a:noFill/>
        </p:spPr>
        <p:txBody>
          <a:bodyPr wrap="none" rtlCol="0">
            <a:spAutoFit/>
          </a:bodyPr>
          <a:lstStyle/>
          <a:p>
            <a:r>
              <a:rPr lang="en-US" b="1" dirty="0">
                <a:solidFill>
                  <a:srgbClr val="FF0000"/>
                </a:solidFill>
              </a:rPr>
              <a:t>Avoid watering negative seeds.</a:t>
            </a:r>
          </a:p>
          <a:p>
            <a:r>
              <a:rPr lang="en-US" b="1" dirty="0">
                <a:solidFill>
                  <a:srgbClr val="00B050"/>
                </a:solidFill>
              </a:rPr>
              <a:t>Water positive seeds.</a:t>
            </a:r>
          </a:p>
        </p:txBody>
      </p:sp>
    </p:spTree>
    <p:extLst>
      <p:ext uri="{BB962C8B-B14F-4D97-AF65-F5344CB8AC3E}">
        <p14:creationId xmlns:p14="http://schemas.microsoft.com/office/powerpoint/2010/main" val="9692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ABC7-66A5-4263-81BF-53ED02489433}"/>
              </a:ext>
            </a:extLst>
          </p:cNvPr>
          <p:cNvSpPr>
            <a:spLocks noGrp="1"/>
          </p:cNvSpPr>
          <p:nvPr>
            <p:ph type="title"/>
          </p:nvPr>
        </p:nvSpPr>
        <p:spPr>
          <a:xfrm>
            <a:off x="838200" y="192847"/>
            <a:ext cx="10515600" cy="708301"/>
          </a:xfrm>
        </p:spPr>
        <p:txBody>
          <a:bodyPr>
            <a:normAutofit/>
          </a:bodyPr>
          <a:lstStyle/>
          <a:p>
            <a:pPr algn="ctr"/>
            <a:r>
              <a:rPr lang="en-US" sz="3600" b="0" i="1" u="none" strike="noStrike" dirty="0">
                <a:solidFill>
                  <a:srgbClr val="444444"/>
                </a:solidFill>
                <a:effectLst/>
                <a:latin typeface="inherit"/>
              </a:rPr>
              <a:t>The Fifth Wonderful Precept</a:t>
            </a:r>
            <a:endParaRPr lang="en-US" dirty="0"/>
          </a:p>
        </p:txBody>
      </p:sp>
      <p:sp>
        <p:nvSpPr>
          <p:cNvPr id="3" name="Content Placeholder 2">
            <a:extLst>
              <a:ext uri="{FF2B5EF4-FFF2-40B4-BE49-F238E27FC236}">
                <a16:creationId xmlns:a16="http://schemas.microsoft.com/office/drawing/2014/main" id="{B0FFB3AD-B248-4B6C-B1E8-6953B7103D44}"/>
              </a:ext>
            </a:extLst>
          </p:cNvPr>
          <p:cNvSpPr>
            <a:spLocks noGrp="1"/>
          </p:cNvSpPr>
          <p:nvPr>
            <p:ph idx="1"/>
          </p:nvPr>
        </p:nvSpPr>
        <p:spPr>
          <a:xfrm>
            <a:off x="838200" y="1524000"/>
            <a:ext cx="10515600" cy="5141153"/>
          </a:xfrm>
        </p:spPr>
        <p:txBody>
          <a:bodyPr>
            <a:normAutofit fontScale="92500" lnSpcReduction="10000"/>
          </a:bodyPr>
          <a:lstStyle/>
          <a:p>
            <a:pPr marL="0" indent="0" algn="l" fontAlgn="base">
              <a:buNone/>
            </a:pPr>
            <a:r>
              <a:rPr lang="en-US" u="none" strike="noStrike" dirty="0">
                <a:solidFill>
                  <a:srgbClr val="FF0000"/>
                </a:solidFill>
                <a:effectLst/>
                <a:latin typeface="inherit"/>
              </a:rPr>
              <a:t>Aware of the suffering caused by unmindful consumption, </a:t>
            </a:r>
          </a:p>
          <a:p>
            <a:pPr marL="0" indent="0" algn="l" fontAlgn="base">
              <a:buNone/>
            </a:pPr>
            <a:r>
              <a:rPr lang="en-US" u="none" strike="noStrike" dirty="0">
                <a:solidFill>
                  <a:srgbClr val="00B050"/>
                </a:solidFill>
                <a:effectLst/>
                <a:latin typeface="inherit"/>
              </a:rPr>
              <a:t>I vow to cultivate good health, both physical and mental, for myself, my family, and my society by practicing mindful eating, drinking, and consuming. I will ingest only items that preserve peace, well-being, and joy in my body, in my consciousness, and in the collective body and consciousness of my family and society. </a:t>
            </a:r>
          </a:p>
          <a:p>
            <a:pPr marL="0" indent="0" algn="l" fontAlgn="base">
              <a:buNone/>
            </a:pPr>
            <a:r>
              <a:rPr lang="en-US" u="none" strike="noStrike" dirty="0">
                <a:solidFill>
                  <a:srgbClr val="FF0000"/>
                </a:solidFill>
                <a:effectLst/>
                <a:latin typeface="inherit"/>
              </a:rPr>
              <a:t>I am determined not to use alcohol or any other items that contain toxins, such as certain TV programs, magazines, books, films, and conversations.  I am aware that to damage my body or my consciousness with these poisons is to betray my ancestors, my parents, my society, and future generations.</a:t>
            </a:r>
            <a:r>
              <a:rPr lang="en-US" u="none" strike="noStrike" dirty="0">
                <a:solidFill>
                  <a:srgbClr val="404040"/>
                </a:solidFill>
                <a:effectLst/>
                <a:latin typeface="inherit"/>
              </a:rPr>
              <a:t> </a:t>
            </a:r>
          </a:p>
          <a:p>
            <a:pPr marL="0" indent="0" algn="l" fontAlgn="base">
              <a:buNone/>
            </a:pPr>
            <a:r>
              <a:rPr lang="en-US" u="none" strike="noStrike" dirty="0">
                <a:solidFill>
                  <a:srgbClr val="00B050"/>
                </a:solidFill>
                <a:effectLst/>
                <a:latin typeface="inherit"/>
              </a:rPr>
              <a:t>I will work to transform violence, fear, anger, and confusion in myself and in society by practicing a diet for myself and for society. I understand that a proper diet is crucial for self-transformation and the transformation of society.</a:t>
            </a:r>
            <a:endParaRPr lang="en-US" u="none" strike="noStrike" dirty="0">
              <a:solidFill>
                <a:srgbClr val="404040"/>
              </a:solidFill>
              <a:effectLst/>
              <a:latin typeface="inherit"/>
            </a:endParaRPr>
          </a:p>
          <a:p>
            <a:pPr marL="0" indent="0" algn="l" fontAlgn="base">
              <a:buNone/>
            </a:pPr>
            <a:endParaRPr lang="en-US" u="none" strike="noStrike" dirty="0">
              <a:solidFill>
                <a:srgbClr val="404040"/>
              </a:solidFill>
              <a:effectLst/>
              <a:latin typeface="inherit"/>
            </a:endParaRPr>
          </a:p>
          <a:p>
            <a:pPr marL="0" indent="0" algn="l" fontAlgn="base">
              <a:buNone/>
            </a:pPr>
            <a:endParaRPr lang="en-US" u="none" strike="noStrike" dirty="0">
              <a:solidFill>
                <a:srgbClr val="404040"/>
              </a:solidFill>
              <a:effectLst/>
              <a:latin typeface="inherit"/>
            </a:endParaRPr>
          </a:p>
          <a:p>
            <a:endParaRPr lang="en-US" dirty="0"/>
          </a:p>
        </p:txBody>
      </p:sp>
      <p:sp>
        <p:nvSpPr>
          <p:cNvPr id="4" name="TextBox 3">
            <a:extLst>
              <a:ext uri="{FF2B5EF4-FFF2-40B4-BE49-F238E27FC236}">
                <a16:creationId xmlns:a16="http://schemas.microsoft.com/office/drawing/2014/main" id="{BBEC7A9F-FA92-4803-B946-1C4EC739CAD2}"/>
              </a:ext>
            </a:extLst>
          </p:cNvPr>
          <p:cNvSpPr txBox="1"/>
          <p:nvPr/>
        </p:nvSpPr>
        <p:spPr>
          <a:xfrm>
            <a:off x="9049152" y="717054"/>
            <a:ext cx="3142848" cy="646331"/>
          </a:xfrm>
          <a:prstGeom prst="rect">
            <a:avLst/>
          </a:prstGeom>
          <a:noFill/>
        </p:spPr>
        <p:txBody>
          <a:bodyPr wrap="none" rtlCol="0">
            <a:spAutoFit/>
          </a:bodyPr>
          <a:lstStyle/>
          <a:p>
            <a:r>
              <a:rPr lang="en-US" b="1" dirty="0">
                <a:solidFill>
                  <a:srgbClr val="FF0000"/>
                </a:solidFill>
              </a:rPr>
              <a:t>Avoid watering negative seeds.</a:t>
            </a:r>
          </a:p>
          <a:p>
            <a:r>
              <a:rPr lang="en-US" b="1" dirty="0">
                <a:solidFill>
                  <a:srgbClr val="00B050"/>
                </a:solidFill>
              </a:rPr>
              <a:t>Water positive seeds.</a:t>
            </a:r>
          </a:p>
        </p:txBody>
      </p:sp>
    </p:spTree>
    <p:extLst>
      <p:ext uri="{BB962C8B-B14F-4D97-AF65-F5344CB8AC3E}">
        <p14:creationId xmlns:p14="http://schemas.microsoft.com/office/powerpoint/2010/main" val="95997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1649</Words>
  <Application>Microsoft Office PowerPoint</Application>
  <PresentationFormat>Widescreen</PresentationFormat>
  <Paragraphs>95</Paragraphs>
  <Slides>11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&amp;quot</vt:lpstr>
      <vt:lpstr>Arial</vt:lpstr>
      <vt:lpstr>Calibri</vt:lpstr>
      <vt:lpstr>Calibri Light</vt:lpstr>
      <vt:lpstr>inherit</vt:lpstr>
      <vt:lpstr>Roboto</vt:lpstr>
      <vt:lpstr>Segoe UI Emoji</vt:lpstr>
      <vt:lpstr>TimesNewRomanPS-BoldMT</vt:lpstr>
      <vt:lpstr>TimesNewRomanPSMT</vt:lpstr>
      <vt:lpstr>Office Theme</vt:lpstr>
      <vt:lpstr>Right Effort</vt:lpstr>
      <vt:lpstr>PowerPoint Presentation</vt:lpstr>
      <vt:lpstr>In the Buddha’s Words</vt:lpstr>
      <vt:lpstr>First Element of Right Effort</vt:lpstr>
      <vt:lpstr>Second Element of Right Effort</vt:lpstr>
      <vt:lpstr>Third Element of Right Effort</vt:lpstr>
      <vt:lpstr>Fourth Element of Right Effort</vt:lpstr>
      <vt:lpstr> The Fourth Wonderful Precept </vt:lpstr>
      <vt:lpstr>The Fifth Wonderful Precept</vt:lpstr>
      <vt:lpstr> Meditation on Watering Positive Seeds in Someone We Know</vt:lpstr>
      <vt:lpstr>A Sangha Vow   developed by Lyn Fine and Community of Mindfulness NY Metro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Mitzi</dc:creator>
  <cp:lastModifiedBy>Mitzi</cp:lastModifiedBy>
  <cp:revision>10</cp:revision>
  <dcterms:created xsi:type="dcterms:W3CDTF">2022-03-26T16:43:35Z</dcterms:created>
  <dcterms:modified xsi:type="dcterms:W3CDTF">2022-03-26T18:17:21Z</dcterms:modified>
</cp:coreProperties>
</file>